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698500" y="8657488"/>
            <a:ext cx="11607801" cy="461060"/>
          </a:xfrm>
          <a:prstGeom prst="rect">
            <a:avLst/>
          </a:prstGeom>
        </p:spPr>
        <p:txBody>
          <a:bodyPr anchor="b"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b="1" sz="2304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698500" y="1854200"/>
            <a:ext cx="11609057" cy="3302000"/>
          </a:xfrm>
          <a:prstGeom prst="rect">
            <a:avLst/>
          </a:prstGeom>
        </p:spPr>
        <p:txBody>
          <a:bodyPr anchor="b"/>
          <a:lstStyle>
            <a:lvl1pPr>
              <a:defRPr spc="-164" sz="82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698500" y="5105400"/>
            <a:ext cx="11607800" cy="145639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698500" y="3568700"/>
            <a:ext cx="11607800" cy="26177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/>
          <p:nvPr>
            <p:ph type="body" sz="quarter" idx="21" hasCustomPrompt="1"/>
          </p:nvPr>
        </p:nvSpPr>
        <p:spPr>
          <a:xfrm>
            <a:off x="698500" y="6209979"/>
            <a:ext cx="11607800" cy="67180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Fact information</a:t>
            </a:r>
          </a:p>
        </p:txBody>
      </p:sp>
      <p:sp>
        <p:nvSpPr>
          <p:cNvPr id="107" name="Body Level One…"/>
          <p:cNvSpPr txBox="1"/>
          <p:nvPr>
            <p:ph type="body" idx="1" hasCustomPrompt="1"/>
          </p:nvPr>
        </p:nvSpPr>
        <p:spPr>
          <a:xfrm>
            <a:off x="698500" y="999066"/>
            <a:ext cx="11607800" cy="521091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/>
          <p:nvPr>
            <p:ph type="body" sz="half" idx="1" hasCustomPrompt="1"/>
          </p:nvPr>
        </p:nvSpPr>
        <p:spPr>
          <a:xfrm>
            <a:off x="736600" y="3721100"/>
            <a:ext cx="11531600" cy="2324100"/>
          </a:xfrm>
          <a:prstGeom prst="rect">
            <a:avLst/>
          </a:prstGeom>
        </p:spPr>
        <p:txBody>
          <a:bodyPr anchor="ctr"/>
          <a:lstStyle>
            <a:lvl1pPr marL="457200" indent="-3429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457200" indent="1143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457200" indent="5715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457200" indent="10287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457200" indent="14859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6" name="Attribution"/>
          <p:cNvSpPr txBox="1"/>
          <p:nvPr>
            <p:ph type="body" sz="quarter" idx="21" hasCustomPrompt="1"/>
          </p:nvPr>
        </p:nvSpPr>
        <p:spPr>
          <a:xfrm>
            <a:off x="1219200" y="6426200"/>
            <a:ext cx="11049000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b="1" sz="2304"/>
            </a:lvl1pPr>
          </a:lstStyle>
          <a:p>
            <a:pPr/>
            <a:r>
              <a:t>Attribution</a:t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pappardelle pasta with parsley butter, roasted hazelnuts, and shaved parmesan cheese"/>
          <p:cNvSpPr/>
          <p:nvPr>
            <p:ph type="pic" idx="21"/>
          </p:nvPr>
        </p:nvSpPr>
        <p:spPr>
          <a:xfrm>
            <a:off x="-2082800" y="687558"/>
            <a:ext cx="11165190" cy="837389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Bowl of salad with fried rice, boiled eggs, and chopsticks"/>
          <p:cNvSpPr/>
          <p:nvPr>
            <p:ph type="pic" sz="half" idx="22"/>
          </p:nvPr>
        </p:nvSpPr>
        <p:spPr>
          <a:xfrm>
            <a:off x="6597650" y="292100"/>
            <a:ext cx="5740400" cy="459232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Bowl with salmon cakes, salad, and hummus"/>
          <p:cNvSpPr/>
          <p:nvPr>
            <p:ph type="pic" idx="23"/>
          </p:nvPr>
        </p:nvSpPr>
        <p:spPr>
          <a:xfrm>
            <a:off x="4984750" y="2749413"/>
            <a:ext cx="7937500" cy="923827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, and chopsticks"/>
          <p:cNvSpPr/>
          <p:nvPr>
            <p:ph type="pic" idx="21"/>
          </p:nvPr>
        </p:nvSpPr>
        <p:spPr>
          <a:xfrm>
            <a:off x="-1016000" y="-1054100"/>
            <a:ext cx="14427200" cy="115417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/>
          <p:nvPr>
            <p:ph type="pic" idx="21"/>
          </p:nvPr>
        </p:nvSpPr>
        <p:spPr>
          <a:xfrm>
            <a:off x="-376767" y="-915894"/>
            <a:ext cx="17835652" cy="1068219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698500" y="5181600"/>
            <a:ext cx="11607800" cy="3302000"/>
          </a:xfrm>
          <a:prstGeom prst="rect">
            <a:avLst/>
          </a:prstGeom>
        </p:spPr>
        <p:txBody>
          <a:bodyPr anchor="b"/>
          <a:lstStyle>
            <a:lvl1pPr>
              <a:defRPr spc="-164" sz="82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698500" y="8432800"/>
            <a:ext cx="11607800" cy="68976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Author and Date"/>
          <p:cNvSpPr txBox="1"/>
          <p:nvPr>
            <p:ph type="body" sz="quarter" idx="22" hasCustomPrompt="1"/>
          </p:nvPr>
        </p:nvSpPr>
        <p:spPr>
          <a:xfrm>
            <a:off x="698500" y="571500"/>
            <a:ext cx="11607801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b="1" sz="2304"/>
            </a:lvl1pPr>
          </a:lstStyle>
          <a:p>
            <a:pPr/>
            <a:r>
              <a:t>Author and Date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xfrm>
            <a:off x="6349999" y="9220199"/>
            <a:ext cx="297893" cy="28747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 "/>
          <p:cNvSpPr/>
          <p:nvPr>
            <p:ph type="pic" idx="21"/>
          </p:nvPr>
        </p:nvSpPr>
        <p:spPr>
          <a:xfrm>
            <a:off x="5319129" y="495299"/>
            <a:ext cx="7543801" cy="87800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Body Level One…"/>
          <p:cNvSpPr txBox="1"/>
          <p:nvPr>
            <p:ph type="body" sz="quarter" idx="1" hasCustomPrompt="1"/>
          </p:nvPr>
        </p:nvSpPr>
        <p:spPr>
          <a:xfrm>
            <a:off x="698500" y="5003800"/>
            <a:ext cx="5105400" cy="4044566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" name="Slide Title"/>
          <p:cNvSpPr txBox="1"/>
          <p:nvPr>
            <p:ph type="title" hasCustomPrompt="1"/>
          </p:nvPr>
        </p:nvSpPr>
        <p:spPr>
          <a:xfrm>
            <a:off x="698500" y="692534"/>
            <a:ext cx="5105400" cy="4387466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589358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wl of pappardelle pasta with parsley butter, roasted hazelnuts, and shaved parmesan cheese"/>
          <p:cNvSpPr/>
          <p:nvPr>
            <p:ph type="pic" idx="21"/>
          </p:nvPr>
        </p:nvSpPr>
        <p:spPr>
          <a:xfrm>
            <a:off x="6172200" y="596900"/>
            <a:ext cx="6448425" cy="8597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1" name="Slide Title"/>
          <p:cNvSpPr txBox="1"/>
          <p:nvPr>
            <p:ph type="title" hasCustomPrompt="1"/>
          </p:nvPr>
        </p:nvSpPr>
        <p:spPr>
          <a:xfrm>
            <a:off x="698500" y="444500"/>
            <a:ext cx="5105400" cy="10160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2" name="Slide Subtitle"/>
          <p:cNvSpPr txBox="1"/>
          <p:nvPr>
            <p:ph type="body" sz="quarter" idx="22" hasCustomPrompt="1"/>
          </p:nvPr>
        </p:nvSpPr>
        <p:spPr>
          <a:xfrm>
            <a:off x="698500" y="1412977"/>
            <a:ext cx="5105400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Slide Subtitle</a:t>
            </a:r>
          </a:p>
        </p:txBody>
      </p:sp>
      <p:sp>
        <p:nvSpPr>
          <p:cNvPr id="63" name="Body Level One…"/>
          <p:cNvSpPr txBox="1"/>
          <p:nvPr>
            <p:ph type="body" sz="half" idx="1" hasCustomPrompt="1"/>
          </p:nvPr>
        </p:nvSpPr>
        <p:spPr>
          <a:xfrm>
            <a:off x="698500" y="3480196"/>
            <a:ext cx="5105400" cy="5593161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698500" y="3225800"/>
            <a:ext cx="11607800" cy="3302000"/>
          </a:xfrm>
          <a:prstGeom prst="rect">
            <a:avLst/>
          </a:prstGeom>
        </p:spPr>
        <p:txBody>
          <a:bodyPr anchor="ctr"/>
          <a:lstStyle>
            <a:lvl1pPr>
              <a:defRPr b="0"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698500" y="444500"/>
            <a:ext cx="11607800" cy="10160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698500" y="1409700"/>
            <a:ext cx="11607801" cy="671802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1300"/>
              </a:spcBef>
              <a:buSzTx/>
              <a:buNone/>
              <a:defRPr spc="-38" sz="3800"/>
            </a:lvl1pPr>
            <a:lvl2pPr marL="0" indent="457200">
              <a:spcBef>
                <a:spcPts val="1300"/>
              </a:spcBef>
              <a:buSzTx/>
              <a:buNone/>
              <a:defRPr spc="-38" sz="3800"/>
            </a:lvl2pPr>
            <a:lvl3pPr marL="0" indent="914400">
              <a:spcBef>
                <a:spcPts val="1300"/>
              </a:spcBef>
              <a:buSzTx/>
              <a:buNone/>
              <a:defRPr spc="-38" sz="3800"/>
            </a:lvl3pPr>
            <a:lvl4pPr marL="0" indent="1371600">
              <a:spcBef>
                <a:spcPts val="1300"/>
              </a:spcBef>
              <a:buSzTx/>
              <a:buNone/>
              <a:defRPr spc="-38" sz="3800"/>
            </a:lvl4pPr>
            <a:lvl5pPr marL="0" indent="1828800">
              <a:spcBef>
                <a:spcPts val="1300"/>
              </a:spcBef>
              <a:buSzTx/>
              <a:buNone/>
              <a:defRPr spc="-38" sz="38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 hasCustomPrompt="1"/>
          </p:nvPr>
        </p:nvSpPr>
        <p:spPr>
          <a:xfrm>
            <a:off x="698500" y="2959100"/>
            <a:ext cx="11607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Slide Title"/>
          <p:cNvSpPr txBox="1"/>
          <p:nvPr>
            <p:ph type="title" hasCustomPrompt="1"/>
          </p:nvPr>
        </p:nvSpPr>
        <p:spPr>
          <a:xfrm>
            <a:off x="698500" y="440266"/>
            <a:ext cx="1160780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3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81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762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143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524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905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286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667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048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3429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Daniel Grass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587022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Daniel Grass</a:t>
            </a:r>
          </a:p>
        </p:txBody>
      </p:sp>
      <p:sp>
        <p:nvSpPr>
          <p:cNvPr id="152" name="COMSOL Modeling Results and Tutorial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COMSOL Modeling Results and Tutorial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he Mod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Model</a:t>
            </a:r>
          </a:p>
        </p:txBody>
      </p:sp>
      <p:pic>
        <p:nvPicPr>
          <p:cNvPr id="190" name="Screenshot 2023-08-21 at 4.30.44 PM.png" descr="Screenshot 2023-08-21 at 4.30.4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9207" y="3187497"/>
            <a:ext cx="7043796" cy="40571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Screenshot 2023-08-21 at 4.31.27 PM.png" descr="Screenshot 2023-08-21 at 4.31.27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71839" y="3322869"/>
            <a:ext cx="5956429" cy="37863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Export Wavefront Integration as .tex for Python Cod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Export Wavefront Integration as .tex for Python Code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55 N of force change the radius of curvature by 10 mDiopters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Relatively robust against misalignment</a:t>
            </a:r>
          </a:p>
        </p:txBody>
      </p:sp>
      <p:sp>
        <p:nvSpPr>
          <p:cNvPr id="194" name="Resul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Results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Need Thin Optic to space out the Acoustic Longitudinal Etalon Bulk Mod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Need Thin Optic to space out the Acoustic Longitudinal Etalon Bulk Modes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Optic is Less Stiff and the Wavefront gets Distorted by the Coating Stress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Need Flat Mirror to reduce the Contrast Defect of the Interferometer to Photon Count</a:t>
            </a:r>
          </a:p>
        </p:txBody>
      </p:sp>
      <p:sp>
        <p:nvSpPr>
          <p:cNvPr id="197" name="Astigmatism Corre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Astigmatism Correction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he Desig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Design</a:t>
            </a:r>
          </a:p>
        </p:txBody>
      </p:sp>
      <p:pic>
        <p:nvPicPr>
          <p:cNvPr id="20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5747" y="1463095"/>
            <a:ext cx="7948843" cy="64863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rcRect l="4960" t="2149" r="4960" b="0"/>
          <a:stretch>
            <a:fillRect/>
          </a:stretch>
        </p:blipFill>
        <p:spPr>
          <a:xfrm>
            <a:off x="8475420" y="5530803"/>
            <a:ext cx="4482108" cy="40582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he Model"/>
          <p:cNvSpPr txBox="1"/>
          <p:nvPr>
            <p:ph type="title"/>
          </p:nvPr>
        </p:nvSpPr>
        <p:spPr>
          <a:xfrm>
            <a:off x="61611" y="63162"/>
            <a:ext cx="11607801" cy="1016001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Model</a:t>
            </a:r>
          </a:p>
        </p:txBody>
      </p:sp>
      <p:pic>
        <p:nvPicPr>
          <p:cNvPr id="20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43268" y="5439542"/>
            <a:ext cx="5176155" cy="4133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age002.png" descr="image00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32836" y="5306560"/>
            <a:ext cx="5509243" cy="43990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image003.png" descr="image00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17539" y="936339"/>
            <a:ext cx="5227613" cy="41741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image004.png" descr="image00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419639" y="813364"/>
            <a:ext cx="5535636" cy="44200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Export Wavefront Integration as .tex for Python Code…"/>
          <p:cNvSpPr txBox="1"/>
          <p:nvPr>
            <p:ph type="body" idx="1"/>
          </p:nvPr>
        </p:nvSpPr>
        <p:spPr>
          <a:xfrm>
            <a:off x="584137" y="2959100"/>
            <a:ext cx="12178509" cy="6096000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Export Wavefront Integration as .tex for Python Code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 Modes we care about and can Easily Address: 02 + 20, 02 -02, 11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We hope to Address all these Modes with under 50 N of force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Need a Better Understanding of the Coating to model the Correction Needed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02 + 20 mode somewhat Weakly Addressed</a:t>
            </a:r>
          </a:p>
          <a:p>
            <a:pPr lvl="1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Cause for Some Concern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Model Looked at Stress at Optical Bond Site</a:t>
            </a:r>
          </a:p>
          <a:p>
            <a:pPr lvl="1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Could be Limited by Breaking the Optical Bond</a:t>
            </a:r>
          </a:p>
        </p:txBody>
      </p:sp>
      <p:sp>
        <p:nvSpPr>
          <p:cNvPr id="210" name="Resul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Results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Noise from the Bulk Thermal Modes of the End Mirror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Noise from the Bulk Thermal Modes of the End Mirrors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Ability to change the Radius of Curvature of a Filter Cavity Mirror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Ability to correct for Astigmatism and other Higher Order Modes due to Coating Stress in the End Mirrors</a:t>
            </a:r>
          </a:p>
        </p:txBody>
      </p:sp>
      <p:sp>
        <p:nvSpPr>
          <p:cNvPr id="155" name="Mode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Models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Have an Approximate Analytic Model…"/>
          <p:cNvSpPr txBox="1"/>
          <p:nvPr>
            <p:ph type="body" idx="1"/>
          </p:nvPr>
        </p:nvSpPr>
        <p:spPr>
          <a:xfrm>
            <a:off x="698500" y="2405977"/>
            <a:ext cx="11607800" cy="6096001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Have an Approximate Analytic Model</a:t>
            </a:r>
          </a:p>
          <a:p>
            <a:pPr lvl="1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Assumptions:</a:t>
            </a:r>
          </a:p>
          <a:p>
            <a:pPr lvl="2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Mirror is Rectangular Prism</a:t>
            </a:r>
          </a:p>
          <a:p>
            <a:pPr lvl="2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Orthogonality Assumption of Bulk Modes</a:t>
            </a:r>
          </a:p>
          <a:p>
            <a:pPr lvl="2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Low Q bath doesn’t couple into Mirror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Most Worried about how Acoustic Longitudinal Etalon Bulk Modes of the Mirror Couple into the Rest of the Modes Between hem</a:t>
            </a:r>
          </a:p>
        </p:txBody>
      </p:sp>
      <p:sp>
        <p:nvSpPr>
          <p:cNvPr id="158" name="Bulk Thermal Noise Starting Poi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Bulk Thermal Noise Starting Point</a:t>
            </a:r>
          </a:p>
        </p:txBody>
      </p:sp>
      <p:pic>
        <p:nvPicPr>
          <p:cNvPr id="159" name="Screen Shot 2020-07-14 at 2.02.31 PM.png" descr="Screen Shot 2020-07-14 at 2.02.3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62687" y="7702449"/>
            <a:ext cx="8479426" cy="15955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4th Acoustic Longitudinal Etalon Bulk Mode show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4th Acoustic Longitudinal Etalon Bulk Mode shown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Full Coupling into the laser</a:t>
            </a:r>
          </a:p>
        </p:txBody>
      </p:sp>
      <p:sp>
        <p:nvSpPr>
          <p:cNvPr id="162" name="Acoustic Longitudinal Etalon Bulk Mod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508519">
              <a:defRPr spc="-104" sz="522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Acoustic Longitudinal Etalon Bulk Modes</a:t>
            </a:r>
          </a:p>
        </p:txBody>
      </p:sp>
      <p:pic>
        <p:nvPicPr>
          <p:cNvPr id="163" name="Screenshot 2023-03-08 at 10.44.10 AM.png" descr="Screenshot 2023-03-08 at 10.44.10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5763" y="4668618"/>
            <a:ext cx="6399146" cy="50463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Screenshot 2023-03-08 at 10.46.18 AM.png" descr="Screenshot 2023-03-08 at 10.46.18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09058" y="4736250"/>
            <a:ext cx="6399146" cy="50463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Eigenmode Decomposition…"/>
          <p:cNvSpPr txBox="1"/>
          <p:nvPr>
            <p:ph type="body" idx="1"/>
          </p:nvPr>
        </p:nvSpPr>
        <p:spPr>
          <a:xfrm>
            <a:off x="698500" y="1806326"/>
            <a:ext cx="11607800" cy="7248774"/>
          </a:xfrm>
          <a:prstGeom prst="rect">
            <a:avLst/>
          </a:prstGeom>
        </p:spPr>
        <p:txBody>
          <a:bodyPr/>
          <a:lstStyle/>
          <a:p>
            <a:pPr/>
            <a:r>
              <a:t>Eigenmode Decomposition</a:t>
            </a:r>
          </a:p>
          <a:p>
            <a:pPr lvl="1"/>
            <a:r>
              <a:t>Direct</a:t>
            </a:r>
          </a:p>
          <a:p>
            <a:pPr lvl="1"/>
            <a:r>
              <a:t>Can apply different laser parameters with one simulation</a:t>
            </a:r>
          </a:p>
          <a:p>
            <a:pPr lvl="1"/>
            <a:r>
              <a:t>Takes too long in the MHz band, even with LIGO server</a:t>
            </a:r>
          </a:p>
          <a:p>
            <a:pPr lvl="2"/>
            <a:r>
              <a:t>Requires every mode</a:t>
            </a:r>
          </a:p>
          <a:p>
            <a:pPr/>
            <a:r>
              <a:t>Susceptibility</a:t>
            </a:r>
          </a:p>
          <a:p>
            <a:pPr lvl="1"/>
            <a:r>
              <a:t>More indirect</a:t>
            </a:r>
          </a:p>
          <a:p>
            <a:pPr lvl="1"/>
            <a:r>
              <a:t>Each Simulation only useful for Single Laser Parameter Set</a:t>
            </a:r>
          </a:p>
          <a:p>
            <a:pPr lvl="1"/>
            <a:r>
              <a:t>But ultimately able to be computed in a reasonable time</a:t>
            </a:r>
          </a:p>
        </p:txBody>
      </p:sp>
      <p:sp>
        <p:nvSpPr>
          <p:cNvPr id="167" name="How to get spectru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How to get spectrum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sul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Results</a:t>
            </a:r>
          </a:p>
        </p:txBody>
      </p:sp>
      <p:pic>
        <p:nvPicPr>
          <p:cNvPr id="170" name="Unknown.png" descr="Unknow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731" y="5463100"/>
            <a:ext cx="6737599" cy="34503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Unknown.png" descr="Unknow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42442" y="5592513"/>
            <a:ext cx="6232338" cy="3191607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quare Mirror COMSOL"/>
          <p:cNvSpPr txBox="1"/>
          <p:nvPr/>
        </p:nvSpPr>
        <p:spPr>
          <a:xfrm>
            <a:off x="904639" y="8927399"/>
            <a:ext cx="3966345" cy="517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Square Mirror COMSOL</a:t>
            </a:r>
          </a:p>
        </p:txBody>
      </p:sp>
      <p:sp>
        <p:nvSpPr>
          <p:cNvPr id="173" name="Circular Mirror COMSOL"/>
          <p:cNvSpPr txBox="1"/>
          <p:nvPr/>
        </p:nvSpPr>
        <p:spPr>
          <a:xfrm>
            <a:off x="7445314" y="8927399"/>
            <a:ext cx="4156659" cy="517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Circular Mirror COMSOL</a:t>
            </a:r>
          </a:p>
        </p:txBody>
      </p:sp>
      <p:pic>
        <p:nvPicPr>
          <p:cNvPr id="174" name="Screenshot 2023-08-24 at 10.06.45 AM.png" descr="Screenshot 2023-08-24 at 10.06.45 A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92185" y="254640"/>
            <a:ext cx="3263815" cy="4631335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quare Mirror Analytic"/>
          <p:cNvSpPr txBox="1"/>
          <p:nvPr/>
        </p:nvSpPr>
        <p:spPr>
          <a:xfrm>
            <a:off x="8023373" y="2687063"/>
            <a:ext cx="3669432" cy="517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Square Mirror Analytic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roblematic Half Acoustic Mod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Problematic Half Acoustic Mode</a:t>
            </a:r>
          </a:p>
        </p:txBody>
      </p:sp>
      <p:pic>
        <p:nvPicPr>
          <p:cNvPr id="178" name="Middle Peak Eigenmode Side JPG.jpg" descr="Middle Peak Eigenmode Side JPG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16200" y="1663817"/>
            <a:ext cx="7772400" cy="39320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Middle Peak Iso View JPEG.jpg" descr="Middle Peak Iso View JPEG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16200" y="5803396"/>
            <a:ext cx="7772400" cy="39320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Don’t want Higher Order Hermite-Gauss Modes of the Carrier to Leak through the Filter Caviti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Don’t want Higher Order Hermite-Gauss Modes of the Carrier to Leak through the Filter Cavities</a:t>
            </a:r>
          </a:p>
          <a:p>
            <a:pPr lvl="1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Want to Continuously Change the Gouy Phase to Prevent This</a:t>
            </a:r>
          </a:p>
        </p:txBody>
      </p:sp>
      <p:sp>
        <p:nvSpPr>
          <p:cNvPr id="182" name="“The CRUSHER”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“The CRUSHER”</a:t>
            </a:r>
          </a:p>
        </p:txBody>
      </p:sp>
      <p:sp>
        <p:nvSpPr>
          <p:cNvPr id="183" name="Radius of Curvature Push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Radius of Curvature Pusher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he Desig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Design</a:t>
            </a:r>
          </a:p>
        </p:txBody>
      </p:sp>
      <p:pic>
        <p:nvPicPr>
          <p:cNvPr id="18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7033" y="2194024"/>
            <a:ext cx="6904607" cy="73240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53282" y="2191141"/>
            <a:ext cx="5304339" cy="73298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